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8"/>
  </p:notesMasterIdLst>
  <p:handoutMasterIdLst>
    <p:handoutMasterId r:id="rId9"/>
  </p:handoutMasterIdLst>
  <p:sldIdLst>
    <p:sldId id="256" r:id="rId3"/>
    <p:sldId id="309" r:id="rId4"/>
    <p:sldId id="311" r:id="rId5"/>
    <p:sldId id="312" r:id="rId6"/>
    <p:sldId id="313" r:id="rId7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002C6C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002C6C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002C6C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002C6C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78003F"/>
    <a:srgbClr val="BB8CC3"/>
    <a:srgbClr val="71AAFF"/>
    <a:srgbClr val="0060EE"/>
    <a:srgbClr val="0168FF"/>
    <a:srgbClr val="257DFF"/>
    <a:srgbClr val="2F83FF"/>
    <a:srgbClr val="4B94FF"/>
    <a:srgbClr val="6DA8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88328" autoAdjust="0"/>
  </p:normalViewPr>
  <p:slideViewPr>
    <p:cSldViewPr snapToGrid="0">
      <p:cViewPr>
        <p:scale>
          <a:sx n="70" d="100"/>
          <a:sy n="70" d="100"/>
        </p:scale>
        <p:origin x="-1302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3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0710E56-CDBD-42C4-BF16-FCD46F9CF05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2955E94-E3EB-42DA-9FD4-6C9056B849A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07CEBB-E278-48DD-A6FD-3BEEFE40F33A}" type="slidenum">
              <a:rPr lang="en-GB" smtClean="0"/>
              <a:pPr/>
              <a:t>1</a:t>
            </a:fld>
            <a:endParaRPr lang="en-GB" dirty="0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955E94-E3EB-42DA-9FD4-6C9056B849A2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955E94-E3EB-42DA-9FD4-6C9056B849A2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955E94-E3EB-42DA-9FD4-6C9056B849A2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955E94-E3EB-42DA-9FD4-6C9056B849A2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GS1-Corp-templates-TIT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3175"/>
            <a:ext cx="9151938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6324600"/>
            <a:ext cx="1219200" cy="304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6" name="Picture 23" descr="gs1_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0213" y="373063"/>
            <a:ext cx="10509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86200" y="1447800"/>
            <a:ext cx="4572000" cy="9906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86200" y="2590800"/>
            <a:ext cx="3505200" cy="1295400"/>
          </a:xfrm>
        </p:spPr>
        <p:txBody>
          <a:bodyPr/>
          <a:lstStyle>
            <a:lvl1pPr marL="0" indent="0">
              <a:defRPr b="1">
                <a:solidFill>
                  <a:srgbClr val="F26334"/>
                </a:solidFill>
              </a:defRPr>
            </a:lvl1pPr>
          </a:lstStyle>
          <a:p>
            <a:r>
              <a:rPr lang="en-GB"/>
              <a:t>Place + Date</a:t>
            </a:r>
          </a:p>
          <a:p>
            <a:r>
              <a:rPr lang="en-GB"/>
              <a:t>Speaker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57209-525B-4D85-9204-B278887618D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457200"/>
            <a:ext cx="203835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457200"/>
            <a:ext cx="596265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AA420-D0B6-4374-8864-04D2D0CCF31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830CF-ED49-42E2-A2AA-F12C6681B8F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29623-40DD-499E-961A-A178A480D5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16B5D-0108-4419-AFBF-DEF479F5426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43050"/>
            <a:ext cx="3886200" cy="4552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543050"/>
            <a:ext cx="3886200" cy="4552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6C31A-A887-4D5B-9AD0-80EB14B7F20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94208-8230-497F-8DDC-0E41C9E2D79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5F00E-17C4-4466-8430-D59C30444F4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2A826-D974-4585-B7A7-14C5ADC7C19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D48BF-0DA5-4EA2-A0F4-ADBE1DA81E4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CD7E3-DD25-4277-95E4-A26A9B34C98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7F8D0-B1DF-412C-98CA-9DE30B2F429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35C88-E088-4D7F-83D4-B38EAABFCF5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444500"/>
            <a:ext cx="2038350" cy="5651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444500"/>
            <a:ext cx="5962650" cy="5651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0F4C6-2E21-4A37-9793-CBD32D371E1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D97E0-7CC6-41A8-A97F-CEE0FE0FE43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43050"/>
            <a:ext cx="3886200" cy="4552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543050"/>
            <a:ext cx="3886200" cy="4552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10132-678B-4699-8C7B-B6B071E2C66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C27CC-B9F0-423F-915C-BBB144E4A99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BD7F0-44A0-400A-8850-11BB3A715A2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656C9-2EF2-40A2-943F-192DEC6212B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2F41D-4F6F-4A4C-874E-1F2CE37D49C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9671D-DC71-4170-B880-F478AF91DC9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2" descr="GS1us Text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473700"/>
            <a:ext cx="91440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663825" y="157163"/>
            <a:ext cx="59737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34150"/>
            <a:ext cx="914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F3C26F9-A87E-4A69-B333-D78366407E8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0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543050"/>
            <a:ext cx="79248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Content—Increase font to 24</a:t>
            </a:r>
          </a:p>
          <a:p>
            <a:pPr lvl="1"/>
            <a:r>
              <a:rPr lang="en-GB" smtClean="0"/>
              <a:t>Leave bullet orange and change font to the blue (0 Red, 44 Green, 108 Blue)</a:t>
            </a:r>
          </a:p>
          <a:p>
            <a:pPr lvl="2"/>
            <a:r>
              <a:rPr lang="en-GB" smtClean="0"/>
              <a:t>Use custom bullet as dash in orange and change font to the blue</a:t>
            </a:r>
          </a:p>
          <a:p>
            <a:pPr lvl="1"/>
            <a:r>
              <a:rPr lang="en-GB" smtClean="0"/>
              <a:t>Second heading</a:t>
            </a:r>
          </a:p>
          <a:p>
            <a:pPr lvl="2"/>
            <a:r>
              <a:rPr lang="en-GB" smtClean="0"/>
              <a:t>Third</a:t>
            </a:r>
          </a:p>
        </p:txBody>
      </p:sp>
      <p:pic>
        <p:nvPicPr>
          <p:cNvPr id="1032" name="Picture 9" descr="gs1_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63525" y="261938"/>
            <a:ext cx="757238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rgbClr val="002C6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26334"/>
        </a:buClr>
        <a:buChar char="•"/>
        <a:defRPr>
          <a:solidFill>
            <a:srgbClr val="002C6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26334"/>
        </a:buClr>
        <a:buFont typeface="Arial" charset="0"/>
        <a:buChar char="–"/>
        <a:defRPr>
          <a:solidFill>
            <a:srgbClr val="002C6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609850" y="444500"/>
            <a:ext cx="6076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0" y="6629400"/>
            <a:ext cx="22193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900" dirty="0"/>
              <a:t>© 2008 GS1</a:t>
            </a: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34150"/>
            <a:ext cx="914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E88A63A-6E2F-499C-948C-F533D7186BF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205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543050"/>
            <a:ext cx="79248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Content—Increase font to 24</a:t>
            </a:r>
          </a:p>
          <a:p>
            <a:pPr lvl="1"/>
            <a:r>
              <a:rPr lang="en-GB" smtClean="0"/>
              <a:t>Leave bullet orange and change font to the blue (0 Red, 44 Green, 108 Blue)</a:t>
            </a:r>
          </a:p>
          <a:p>
            <a:pPr lvl="2"/>
            <a:r>
              <a:rPr lang="en-GB" smtClean="0"/>
              <a:t>Use custom bullet as dash in orange and change font to the blue</a:t>
            </a:r>
          </a:p>
          <a:p>
            <a:pPr lvl="1"/>
            <a:r>
              <a:rPr lang="en-GB" smtClean="0"/>
              <a:t>Second heading</a:t>
            </a:r>
          </a:p>
          <a:p>
            <a:pPr lvl="2"/>
            <a:r>
              <a:rPr lang="en-GB" smtClean="0"/>
              <a:t>Third</a:t>
            </a:r>
          </a:p>
        </p:txBody>
      </p:sp>
      <p:pic>
        <p:nvPicPr>
          <p:cNvPr id="2055" name="Picture 9" descr="gs1_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0213" y="373063"/>
            <a:ext cx="830262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rgbClr val="002C6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26334"/>
        </a:buClr>
        <a:buChar char="•"/>
        <a:defRPr>
          <a:solidFill>
            <a:srgbClr val="002C6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26334"/>
        </a:buClr>
        <a:buFont typeface="Arial" charset="0"/>
        <a:buChar char="–"/>
        <a:defRPr>
          <a:solidFill>
            <a:srgbClr val="002C6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47666" y="1447800"/>
            <a:ext cx="6496334" cy="1538288"/>
          </a:xfrm>
        </p:spPr>
        <p:txBody>
          <a:bodyPr/>
          <a:lstStyle/>
          <a:p>
            <a:pPr eaLnBrk="1" hangingPunct="1"/>
            <a:r>
              <a:rPr lang="en-GB" sz="3000" dirty="0" smtClean="0"/>
              <a:t>EANCOM Manual Part 1 re-write</a:t>
            </a:r>
            <a:endParaRPr lang="en-US" sz="3000" dirty="0" smtClean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Outstanding questions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24085" y="157163"/>
            <a:ext cx="7519916" cy="762000"/>
          </a:xfrm>
        </p:spPr>
        <p:txBody>
          <a:bodyPr/>
          <a:lstStyle/>
          <a:p>
            <a:r>
              <a:rPr lang="en-GB" dirty="0" smtClean="0"/>
              <a:t>GTIN format in EANCOM – 4.14</a:t>
            </a:r>
            <a:endParaRPr lang="en-US" dirty="0" smtClean="0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0" y="1883391"/>
            <a:ext cx="9144001" cy="388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55600" marR="0" lvl="0" indent="-355600" algn="l" defTabSz="914400" rtl="0" eaLnBrk="0" fontAlgn="base" latinLnBrk="0" hangingPunct="0">
              <a:spcBef>
                <a:spcPts val="4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2000" kern="0" dirty="0" smtClean="0">
                <a:latin typeface="Arial" pitchFamily="34" charset="0"/>
                <a:cs typeface="Arial" pitchFamily="34" charset="0"/>
              </a:rPr>
              <a:t>Current Manual explains how to transmit and process non-signific</a:t>
            </a:r>
            <a:r>
              <a:rPr lang="en-GB" sz="2000" kern="0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en-GB" sz="2000" kern="0" dirty="0" smtClean="0">
                <a:latin typeface="Arial" pitchFamily="34" charset="0"/>
                <a:cs typeface="Arial" pitchFamily="34" charset="0"/>
              </a:rPr>
              <a:t>nt leading zeroes in various formats of GTIN</a:t>
            </a: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rgbClr val="002C6C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55600" marR="0" lvl="0" indent="-355600" algn="l" defTabSz="914400" rtl="0" eaLnBrk="0" fontAlgn="base" latinLnBrk="0" hangingPunct="0">
              <a:spcBef>
                <a:spcPts val="4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2000" kern="0" dirty="0" smtClean="0">
                <a:latin typeface="Arial" pitchFamily="34" charset="0"/>
                <a:cs typeface="Arial" pitchFamily="34" charset="0"/>
              </a:rPr>
              <a:t>GTIN in EANCOM has a numeric format, hence no leading zeroes are allowed</a:t>
            </a:r>
            <a:endParaRPr lang="en-GB" sz="2000" kern="0" dirty="0" smtClean="0">
              <a:latin typeface="Arial" pitchFamily="34" charset="0"/>
              <a:cs typeface="Arial" pitchFamily="34" charset="0"/>
            </a:endParaRPr>
          </a:p>
          <a:p>
            <a:pPr marL="355600" marR="0" lvl="0" indent="-355600" algn="l" defTabSz="914400" rtl="0" eaLnBrk="0" fontAlgn="base" latinLnBrk="0" hangingPunct="0">
              <a:spcBef>
                <a:spcPts val="4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rgbClr val="002C6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2 options:</a:t>
            </a:r>
          </a:p>
          <a:p>
            <a:pPr marL="914400" lvl="1" indent="-457200" eaLnBrk="0" hangingPunct="0">
              <a:spcBef>
                <a:spcPts val="400"/>
              </a:spcBef>
              <a:buFont typeface="+mj-lt"/>
              <a:buAutoNum type="arabicPeriod"/>
              <a:defRPr/>
            </a:pPr>
            <a:r>
              <a:rPr lang="en-US" sz="2000" kern="0" dirty="0" smtClean="0">
                <a:latin typeface="Arial" pitchFamily="34" charset="0"/>
                <a:cs typeface="Arial" pitchFamily="34" charset="0"/>
              </a:rPr>
              <a:t>Replace the current description with information that no leading zeroes are allowed – preferred, see draft of the new Part 1</a:t>
            </a:r>
          </a:p>
          <a:p>
            <a:pPr marL="914400" lvl="1" indent="-457200" eaLnBrk="0" hangingPunct="0">
              <a:spcBef>
                <a:spcPts val="400"/>
              </a:spcBef>
              <a:buFont typeface="+mj-lt"/>
              <a:buAutoNum type="arabicPeriod"/>
              <a:defRPr/>
            </a:pPr>
            <a:r>
              <a:rPr lang="en-US" sz="2000" kern="0" dirty="0" smtClean="0">
                <a:latin typeface="Arial" pitchFamily="34" charset="0"/>
                <a:cs typeface="Arial" pitchFamily="34" charset="0"/>
              </a:rPr>
              <a:t>Allow alphanumeric format and keep the current description</a:t>
            </a:r>
            <a:endParaRPr lang="en-US" sz="2000" kern="0" dirty="0" smtClean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ts val="400"/>
              </a:spcBef>
              <a:buFontTx/>
              <a:buChar char="•"/>
            </a:pPr>
            <a:endParaRPr lang="en-US" sz="2000" kern="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24085" y="157163"/>
            <a:ext cx="7519916" cy="762000"/>
          </a:xfrm>
        </p:spPr>
        <p:txBody>
          <a:bodyPr/>
          <a:lstStyle/>
          <a:p>
            <a:r>
              <a:rPr lang="en-GB" dirty="0" smtClean="0"/>
              <a:t>AIs mapping to EANCOM – 4.15.1 &amp; 2</a:t>
            </a:r>
            <a:endParaRPr lang="en-US" dirty="0" smtClean="0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0" y="1146399"/>
            <a:ext cx="9144001" cy="388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55600" indent="-355600" eaLnBrk="0" hangingPunct="0">
              <a:spcBef>
                <a:spcPts val="400"/>
              </a:spcBef>
              <a:buFontTx/>
              <a:buChar char="•"/>
              <a:defRPr/>
            </a:pPr>
            <a:r>
              <a:rPr lang="en-GB" sz="2000" kern="0" dirty="0" smtClean="0">
                <a:latin typeface="Arial" pitchFamily="34" charset="0"/>
                <a:cs typeface="Arial" pitchFamily="34" charset="0"/>
              </a:rPr>
              <a:t>AI 00 two code values are possible to use (only 1 listed in current Manual): </a:t>
            </a:r>
          </a:p>
          <a:p>
            <a:pPr marL="355600" indent="-355600" eaLnBrk="0" hangingPunct="0">
              <a:spcBef>
                <a:spcPts val="400"/>
              </a:spcBef>
              <a:buFontTx/>
              <a:buChar char="•"/>
              <a:defRPr/>
            </a:pPr>
            <a:endParaRPr lang="en-GB" sz="2000" kern="0" dirty="0" smtClean="0">
              <a:latin typeface="Arial" pitchFamily="34" charset="0"/>
              <a:cs typeface="Arial" pitchFamily="34" charset="0"/>
            </a:endParaRPr>
          </a:p>
          <a:p>
            <a:pPr marL="355600" indent="-355600" eaLnBrk="0" hangingPunct="0">
              <a:spcBef>
                <a:spcPts val="400"/>
              </a:spcBef>
              <a:buFontTx/>
              <a:buChar char="•"/>
              <a:defRPr/>
            </a:pPr>
            <a:endParaRPr lang="en-GB" sz="2000" kern="0" dirty="0" smtClean="0">
              <a:latin typeface="Arial" pitchFamily="34" charset="0"/>
              <a:cs typeface="Arial" pitchFamily="34" charset="0"/>
            </a:endParaRPr>
          </a:p>
          <a:p>
            <a:pPr marL="355600" indent="-355600" eaLnBrk="0" hangingPunct="0">
              <a:spcBef>
                <a:spcPts val="400"/>
              </a:spcBef>
              <a:buFontTx/>
              <a:buChar char="•"/>
              <a:defRPr/>
            </a:pPr>
            <a:endParaRPr lang="en-GB" sz="2000" kern="0" dirty="0" smtClean="0">
              <a:latin typeface="Arial" pitchFamily="34" charset="0"/>
              <a:cs typeface="Arial" pitchFamily="34" charset="0"/>
            </a:endParaRPr>
          </a:p>
          <a:p>
            <a:pPr marL="355600" marR="0" lvl="0" indent="-355600" algn="l" defTabSz="914400" rtl="0" eaLnBrk="0" fontAlgn="base" latinLnBrk="0" hangingPunct="0">
              <a:spcBef>
                <a:spcPts val="4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000" kern="0" dirty="0" smtClean="0">
              <a:latin typeface="Arial" pitchFamily="34" charset="0"/>
              <a:cs typeface="Arial" pitchFamily="34" charset="0"/>
            </a:endParaRPr>
          </a:p>
          <a:p>
            <a:pPr marL="355600" marR="0" lvl="0" indent="-355600" algn="l" defTabSz="914400" rtl="0" eaLnBrk="0" fontAlgn="base" latinLnBrk="0" hangingPunct="0">
              <a:spcBef>
                <a:spcPts val="4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000" kern="0" dirty="0" smtClean="0">
              <a:latin typeface="Arial" pitchFamily="34" charset="0"/>
              <a:cs typeface="Arial" pitchFamily="34" charset="0"/>
            </a:endParaRPr>
          </a:p>
          <a:p>
            <a:pPr marL="355600" marR="0" lvl="0" indent="-355600" algn="l" defTabSz="914400" rtl="0" eaLnBrk="0" fontAlgn="base" latinLnBrk="0" hangingPunct="0">
              <a:spcBef>
                <a:spcPts val="4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000" kern="0" dirty="0" smtClean="0">
              <a:latin typeface="Arial" pitchFamily="34" charset="0"/>
              <a:cs typeface="Arial" pitchFamily="34" charset="0"/>
            </a:endParaRPr>
          </a:p>
          <a:p>
            <a:pPr marL="355600" marR="0" lvl="0" indent="-355600" algn="l" defTabSz="914400" rtl="0" eaLnBrk="0" fontAlgn="base" latinLnBrk="0" hangingPunct="0">
              <a:spcBef>
                <a:spcPts val="4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000" kern="0" dirty="0" smtClean="0">
              <a:latin typeface="Arial" pitchFamily="34" charset="0"/>
              <a:cs typeface="Arial" pitchFamily="34" charset="0"/>
            </a:endParaRPr>
          </a:p>
          <a:p>
            <a:pPr marL="355600" marR="0" lvl="0" indent="-355600" algn="l" defTabSz="914400" rtl="0" eaLnBrk="0" fontAlgn="base" latinLnBrk="0" hangingPunct="0">
              <a:spcBef>
                <a:spcPts val="4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2000" kern="0" dirty="0" smtClean="0">
                <a:latin typeface="Arial" pitchFamily="34" charset="0"/>
                <a:cs typeface="Arial" pitchFamily="34" charset="0"/>
              </a:rPr>
              <a:t>AI 02 is missing in the current Manual - </a:t>
            </a:r>
            <a:r>
              <a:rPr lang="en-GB" sz="2000" kern="0" dirty="0" err="1" smtClean="0">
                <a:latin typeface="Arial" pitchFamily="34" charset="0"/>
                <a:cs typeface="Arial" pitchFamily="34" charset="0"/>
              </a:rPr>
              <a:t>i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C6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 the suggested mapping correct: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812800" lvl="1" indent="-355600" eaLnBrk="0" hangingPunct="0">
              <a:spcBef>
                <a:spcPts val="400"/>
              </a:spcBef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rgbClr val="002C6C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ts val="400"/>
              </a:spcBef>
              <a:buFontTx/>
              <a:buChar char="•"/>
            </a:pPr>
            <a:endParaRPr lang="en-US" sz="2000" kern="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00167" y="4576921"/>
          <a:ext cx="8643582" cy="12801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19839"/>
                <a:gridCol w="2837594"/>
                <a:gridCol w="1392072"/>
                <a:gridCol w="1228298"/>
                <a:gridCol w="256577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AI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Data Content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EANCOM segment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Data element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Code value / name</a:t>
                      </a:r>
                      <a:endParaRPr lang="fr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02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GTIN of Contained Trade Items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GIN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7405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SRV = GS1 Global Trade Item Number</a:t>
                      </a:r>
                      <a:endParaRPr lang="fr-BE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02439" y="1713113"/>
          <a:ext cx="8643582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19839"/>
                <a:gridCol w="2837594"/>
                <a:gridCol w="1362504"/>
                <a:gridCol w="1241946"/>
                <a:gridCol w="258169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AI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Data Content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EANCOM segment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Data element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Code value / name</a:t>
                      </a:r>
                      <a:endParaRPr lang="fr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00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Serial Shipping Container Code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GIN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7405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AW = Serial shipping container code</a:t>
                      </a:r>
                      <a:endParaRPr lang="fr-BE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BJ = Serial shipping container code</a:t>
                      </a:r>
                      <a:endParaRPr lang="fr-BE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46913" y="157163"/>
            <a:ext cx="7397087" cy="762000"/>
          </a:xfrm>
        </p:spPr>
        <p:txBody>
          <a:bodyPr/>
          <a:lstStyle/>
          <a:p>
            <a:r>
              <a:rPr lang="en-GB" dirty="0" smtClean="0"/>
              <a:t> </a:t>
            </a:r>
            <a:r>
              <a:rPr lang="en-GB" dirty="0" smtClean="0"/>
              <a:t>UNG - UNE segments in </a:t>
            </a:r>
            <a:r>
              <a:rPr lang="en-GB" dirty="0" smtClean="0"/>
              <a:t>EANCOM – 5.7</a:t>
            </a:r>
            <a:endParaRPr lang="en-US" dirty="0" smtClean="0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0" y="1214651"/>
            <a:ext cx="9144001" cy="455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55600" lvl="0" indent="-355600" eaLnBrk="0" hangingPunct="0">
              <a:spcBef>
                <a:spcPts val="400"/>
              </a:spcBef>
              <a:buFontTx/>
              <a:buChar char="•"/>
              <a:defRPr/>
            </a:pPr>
            <a:r>
              <a:rPr lang="en-US" sz="2000" dirty="0" smtClean="0"/>
              <a:t>UNG..UNE in EDIFACT are used to group messages of the same type within the interchange</a:t>
            </a:r>
            <a:endParaRPr lang="en-GB" sz="2000" kern="0" dirty="0" smtClean="0">
              <a:latin typeface="Arial" pitchFamily="34" charset="0"/>
              <a:cs typeface="Arial" pitchFamily="34" charset="0"/>
            </a:endParaRPr>
          </a:p>
          <a:p>
            <a:pPr marL="355600" lvl="0" indent="-355600" eaLnBrk="0" hangingPunct="0">
              <a:spcBef>
                <a:spcPts val="400"/>
              </a:spcBef>
              <a:buFontTx/>
              <a:buChar char="•"/>
              <a:defRPr/>
            </a:pPr>
            <a:r>
              <a:rPr lang="en-GB" sz="2000" kern="0" dirty="0" smtClean="0">
                <a:latin typeface="Arial" pitchFamily="34" charset="0"/>
                <a:cs typeface="Arial" pitchFamily="34" charset="0"/>
              </a:rPr>
              <a:t>Current Manual states that the use of </a:t>
            </a:r>
            <a:r>
              <a:rPr lang="en-US" sz="2000" dirty="0" smtClean="0"/>
              <a:t>UNG..UNE segments is not recommended – only one type of messages should be sent on 1 interchange</a:t>
            </a:r>
          </a:p>
          <a:p>
            <a:pPr marL="355600" lvl="0" indent="-355600" eaLnBrk="0" hangingPunct="0">
              <a:spcBef>
                <a:spcPts val="4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pitchFamily="34" charset="0"/>
                <a:cs typeface="Arial" pitchFamily="34" charset="0"/>
              </a:rPr>
              <a:t>Therefore, the description of the </a:t>
            </a:r>
            <a:r>
              <a:rPr lang="en-US" sz="2000" dirty="0" smtClean="0"/>
              <a:t>UNG..UNE segments  seems irrelevant, however, they are used by some companies to group messages (invoices) by daughter companies, identified by GLN in UNG</a:t>
            </a: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rgbClr val="002C6C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ts val="400"/>
              </a:spcBef>
              <a:buFontTx/>
              <a:buChar char="•"/>
            </a:pPr>
            <a:r>
              <a:rPr lang="en-US" sz="2000" kern="0" dirty="0" smtClean="0">
                <a:latin typeface="Arial" pitchFamily="34" charset="0"/>
                <a:cs typeface="Arial" pitchFamily="34" charset="0"/>
              </a:rPr>
              <a:t>2 possible resolutions:</a:t>
            </a:r>
          </a:p>
          <a:p>
            <a:pPr marL="914400" lvl="1" indent="-457200" eaLnBrk="0" hangingPunct="0">
              <a:spcBef>
                <a:spcPts val="400"/>
              </a:spcBef>
              <a:buFont typeface="+mj-lt"/>
              <a:buAutoNum type="arabicPeriod"/>
            </a:pPr>
            <a:r>
              <a:rPr lang="en-US" sz="2000" kern="0" dirty="0" smtClean="0">
                <a:latin typeface="Arial" pitchFamily="34" charset="0"/>
                <a:cs typeface="Arial" pitchFamily="34" charset="0"/>
              </a:rPr>
              <a:t>Remove the </a:t>
            </a:r>
            <a:r>
              <a:rPr lang="en-US" sz="2000" dirty="0" smtClean="0"/>
              <a:t>UNG..UNE segment description</a:t>
            </a:r>
          </a:p>
          <a:p>
            <a:pPr marL="914400" lvl="1" indent="-457200" eaLnBrk="0" hangingPunct="0">
              <a:spcBef>
                <a:spcPts val="400"/>
              </a:spcBef>
              <a:buFont typeface="+mj-lt"/>
              <a:buAutoNum type="arabicPeriod"/>
            </a:pPr>
            <a:r>
              <a:rPr lang="en-US" sz="2000" dirty="0" smtClean="0"/>
              <a:t>Keep description and add information that they can be used to group messages according to the needs of the user companies, as long as they are of the same type</a:t>
            </a:r>
            <a:endParaRPr lang="en-US" sz="2000" kern="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46913" y="157163"/>
            <a:ext cx="7397087" cy="762000"/>
          </a:xfrm>
        </p:spPr>
        <p:txBody>
          <a:bodyPr/>
          <a:lstStyle/>
          <a:p>
            <a:r>
              <a:rPr lang="en-GB" dirty="0" smtClean="0"/>
              <a:t> </a:t>
            </a:r>
            <a:r>
              <a:rPr lang="en-GB" dirty="0" smtClean="0"/>
              <a:t>Use of PRICAT in GDSN</a:t>
            </a:r>
            <a:endParaRPr lang="en-US" dirty="0" smtClean="0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0" y="1214651"/>
            <a:ext cx="9144001" cy="455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55600" lvl="0" indent="-355600" eaLnBrk="0" hangingPunct="0">
              <a:spcBef>
                <a:spcPts val="400"/>
              </a:spcBef>
              <a:buFontTx/>
              <a:buChar char="•"/>
              <a:defRPr/>
            </a:pPr>
            <a:r>
              <a:rPr lang="en-GB" sz="2000" kern="0" dirty="0" smtClean="0">
                <a:latin typeface="Arial" pitchFamily="34" charset="0"/>
                <a:cs typeface="Arial" pitchFamily="34" charset="0"/>
              </a:rPr>
              <a:t>Current Manual </a:t>
            </a:r>
            <a:r>
              <a:rPr lang="en-US" sz="2000" kern="0" dirty="0" smtClean="0">
                <a:latin typeface="Arial" pitchFamily="34" charset="0"/>
                <a:cs typeface="Arial" pitchFamily="34" charset="0"/>
              </a:rPr>
              <a:t>does not contain any reference to the use of PRICAT in GDSN</a:t>
            </a:r>
          </a:p>
          <a:p>
            <a:pPr marL="355600" lvl="0" indent="-355600" eaLnBrk="0" hangingPunct="0">
              <a:spcBef>
                <a:spcPts val="4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pitchFamily="34" charset="0"/>
                <a:cs typeface="Arial" pitchFamily="34" charset="0"/>
              </a:rPr>
              <a:t>Should we reference any specific set of recommendations? </a:t>
            </a:r>
          </a:p>
          <a:p>
            <a:pPr marL="355600" lvl="0" indent="-355600" eaLnBrk="0" hangingPunct="0">
              <a:spcBef>
                <a:spcPts val="4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pitchFamily="34" charset="0"/>
                <a:cs typeface="Arial" pitchFamily="34" charset="0"/>
              </a:rPr>
              <a:t>Any URL or additional section within the Manual</a:t>
            </a:r>
            <a:endParaRPr lang="en-US" sz="2000" kern="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S1_PPT_Final">
  <a:themeElements>
    <a:clrScheme name="GS1_PPT_Final 14">
      <a:dk1>
        <a:srgbClr val="002C6C"/>
      </a:dk1>
      <a:lt1>
        <a:srgbClr val="FFFFFF"/>
      </a:lt1>
      <a:dk2>
        <a:srgbClr val="002C6C"/>
      </a:dk2>
      <a:lt2>
        <a:srgbClr val="808080"/>
      </a:lt2>
      <a:accent1>
        <a:srgbClr val="BBE0E3"/>
      </a:accent1>
      <a:accent2>
        <a:srgbClr val="F26334"/>
      </a:accent2>
      <a:accent3>
        <a:srgbClr val="FFFFFF"/>
      </a:accent3>
      <a:accent4>
        <a:srgbClr val="00245B"/>
      </a:accent4>
      <a:accent5>
        <a:srgbClr val="DAEDEF"/>
      </a:accent5>
      <a:accent6>
        <a:srgbClr val="DB592E"/>
      </a:accent6>
      <a:hlink>
        <a:srgbClr val="F26334"/>
      </a:hlink>
      <a:folHlink>
        <a:srgbClr val="F26334"/>
      </a:folHlink>
    </a:clrScheme>
    <a:fontScheme name="GS1_PPT_Fin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S1_PPT_Fi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3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14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F26334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DB592E"/>
        </a:accent6>
        <a:hlink>
          <a:srgbClr val="F26334"/>
        </a:hlink>
        <a:folHlink>
          <a:srgbClr val="F263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resentation Template 01">
  <a:themeElements>
    <a:clrScheme name="1_Presentation Template 0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Presentation Template 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resentation Template 0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3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14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F26334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DB592E"/>
        </a:accent6>
        <a:hlink>
          <a:srgbClr val="F26334"/>
        </a:hlink>
        <a:folHlink>
          <a:srgbClr val="F263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072FA246AF524FBF54139A872EB9BF" ma:contentTypeVersion="19" ma:contentTypeDescription="Create a new document." ma:contentTypeScope="" ma:versionID="9e0e2dec708e20d7d8e712615c18709f">
  <xsd:schema xmlns:xsd="http://www.w3.org/2001/XMLSchema" xmlns:xs="http://www.w3.org/2001/XMLSchema" xmlns:p="http://schemas.microsoft.com/office/2006/metadata/properties" xmlns:ns2="e2d9e378-e604-4917-8fdf-10dd2f8790f0" xmlns:ns3="4cb234ca-b595-4414-a2bb-350e4806fcf0" targetNamespace="http://schemas.microsoft.com/office/2006/metadata/properties" ma:root="true" ma:fieldsID="cbb3d0f4b58eea7cc6936e80b8385fd5" ns2:_="" ns3:_="">
    <xsd:import namespace="e2d9e378-e604-4917-8fdf-10dd2f8790f0"/>
    <xsd:import namespace="4cb234ca-b595-4414-a2bb-350e4806f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Whatisdocument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d9e378-e604-4917-8fdf-10dd2f8790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892e53a-9b3c-4010-9cd1-82aa4eeb8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Whatisdocument_x003f_" ma:index="26" nillable="true" ma:displayName="What is document?" ma:format="Dropdown" ma:internalName="Whatisdocument_x003f_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b234ca-b595-4414-a2bb-350e4806f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df5890f-edb9-4377-865e-b02a2ff98f4c}" ma:internalName="TaxCatchAll" ma:showField="CatchAllData" ma:web="4cb234ca-b595-4414-a2bb-350e4806f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cb234ca-b595-4414-a2bb-350e4806fcf0" xsi:nil="true"/>
    <lcf76f155ced4ddcb4097134ff3c332f xmlns="e2d9e378-e604-4917-8fdf-10dd2f8790f0">
      <Terms xmlns="http://schemas.microsoft.com/office/infopath/2007/PartnerControls"/>
    </lcf76f155ced4ddcb4097134ff3c332f>
    <Whatisdocument_x003f_ xmlns="e2d9e378-e604-4917-8fdf-10dd2f8790f0" xsi:nil="true"/>
  </documentManagement>
</p:properties>
</file>

<file path=customXml/itemProps1.xml><?xml version="1.0" encoding="utf-8"?>
<ds:datastoreItem xmlns:ds="http://schemas.openxmlformats.org/officeDocument/2006/customXml" ds:itemID="{CA1EE285-EA88-4C06-8B9D-160391D8BB28}"/>
</file>

<file path=customXml/itemProps2.xml><?xml version="1.0" encoding="utf-8"?>
<ds:datastoreItem xmlns:ds="http://schemas.openxmlformats.org/officeDocument/2006/customXml" ds:itemID="{34DA11C6-C8DC-4B2C-82B6-8F5D37FFB51F}"/>
</file>

<file path=customXml/itemProps3.xml><?xml version="1.0" encoding="utf-8"?>
<ds:datastoreItem xmlns:ds="http://schemas.openxmlformats.org/officeDocument/2006/customXml" ds:itemID="{C5353720-4585-4625-9895-347A408783D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7781</TotalTime>
  <Words>344</Words>
  <Application>Microsoft Office PowerPoint</Application>
  <PresentationFormat>On-screen Show (4:3)</PresentationFormat>
  <Paragraphs>59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GS1_PPT_Final</vt:lpstr>
      <vt:lpstr>1_Presentation Template 01</vt:lpstr>
      <vt:lpstr>EANCOM Manual Part 1 re-write</vt:lpstr>
      <vt:lpstr>GTIN format in EANCOM – 4.14</vt:lpstr>
      <vt:lpstr>AIs mapping to EANCOM – 4.15.1 &amp; 2</vt:lpstr>
      <vt:lpstr> UNG - UNE segments in EANCOM – 5.7</vt:lpstr>
      <vt:lpstr> Use of PRICAT in GDSN</vt:lpstr>
    </vt:vector>
  </TitlesOfParts>
  <Company>GS1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Helpdesk Statistics in Q4 and total 2008</dc:title>
  <dc:subject>Helpdesk Statistics</dc:subject>
  <dc:creator>Ewa Iwicka</dc:creator>
  <cp:lastModifiedBy>Ewa.Iwicka</cp:lastModifiedBy>
  <cp:revision>433</cp:revision>
  <dcterms:created xsi:type="dcterms:W3CDTF">2008-04-09T07:24:00Z</dcterms:created>
  <dcterms:modified xsi:type="dcterms:W3CDTF">2012-02-07T09:17:51Z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0x01010082072FA246AF524FBF54139A872EB9BF</vt:lpwstr>
  </property>
  <property fmtid="{D5CDD505-2E9C-101B-9397-08002B2CF9AE}" pid="3" name="Order">
    <vt:r8>100</vt:r8>
  </property>
  <property fmtid="{D5CDD505-2E9C-101B-9397-08002B2CF9AE}" pid="4" name="MediaServiceImageTags">
    <vt:lpwstr/>
  </property>
</Properties>
</file>